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67" r:id="rId3"/>
    <p:sldId id="257" r:id="rId4"/>
    <p:sldId id="258" r:id="rId5"/>
    <p:sldId id="259" r:id="rId6"/>
    <p:sldId id="260" r:id="rId7"/>
    <p:sldId id="265" r:id="rId8"/>
    <p:sldId id="266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DAB77-7663-47C4-A1A9-7943A83DE2B0}" type="doc">
      <dgm:prSet loTypeId="urn:microsoft.com/office/officeart/2005/8/layout/vList3#1" loCatId="list" qsTypeId="urn:microsoft.com/office/officeart/2005/8/quickstyle/3d1" qsCatId="3D" csTypeId="urn:microsoft.com/office/officeart/2005/8/colors/accent1_2#1" csCatId="accent1"/>
      <dgm:spPr/>
      <dgm:t>
        <a:bodyPr/>
        <a:lstStyle/>
        <a:p>
          <a:endParaRPr lang="en-US"/>
        </a:p>
      </dgm:t>
    </dgm:pt>
    <dgm:pt modelId="{2D6B24B0-B15D-4B68-A2E8-0B072A4FFCFF}">
      <dgm:prSet/>
      <dgm:spPr/>
      <dgm:t>
        <a:bodyPr/>
        <a:lstStyle/>
        <a:p>
          <a:pPr rtl="0"/>
          <a:r>
            <a:rPr lang="en-US" dirty="0"/>
            <a:t>Reflects goals</a:t>
          </a:r>
        </a:p>
      </dgm:t>
    </dgm:pt>
    <dgm:pt modelId="{C5F1BFD1-E2F2-4A75-99FF-A0B0C06FAEA8}" type="parTrans" cxnId="{D29C6AE2-C9A9-4AC9-BF0A-B968E2D1A41A}">
      <dgm:prSet/>
      <dgm:spPr/>
      <dgm:t>
        <a:bodyPr/>
        <a:lstStyle/>
        <a:p>
          <a:endParaRPr lang="en-US"/>
        </a:p>
      </dgm:t>
    </dgm:pt>
    <dgm:pt modelId="{3E15C866-3D66-4ABE-AC41-BCC94BDD1080}" type="sibTrans" cxnId="{D29C6AE2-C9A9-4AC9-BF0A-B968E2D1A41A}">
      <dgm:prSet/>
      <dgm:spPr/>
      <dgm:t>
        <a:bodyPr/>
        <a:lstStyle/>
        <a:p>
          <a:endParaRPr lang="en-US"/>
        </a:p>
      </dgm:t>
    </dgm:pt>
    <dgm:pt modelId="{22EA963C-0B12-456A-84AB-BCE6F328DECD}">
      <dgm:prSet/>
      <dgm:spPr/>
      <dgm:t>
        <a:bodyPr/>
        <a:lstStyle/>
        <a:p>
          <a:pPr rtl="0"/>
          <a:r>
            <a:rPr lang="en-US" dirty="0"/>
            <a:t>Clear (Narrative)</a:t>
          </a:r>
        </a:p>
      </dgm:t>
    </dgm:pt>
    <dgm:pt modelId="{9BAEBEE4-278A-4B35-8956-5D97511DDC63}" type="parTrans" cxnId="{CA33C67D-CC0A-49D3-9E90-C26C8F464FF5}">
      <dgm:prSet/>
      <dgm:spPr/>
      <dgm:t>
        <a:bodyPr/>
        <a:lstStyle/>
        <a:p>
          <a:endParaRPr lang="en-US"/>
        </a:p>
      </dgm:t>
    </dgm:pt>
    <dgm:pt modelId="{3D294762-F744-4967-8BD3-29A75455245E}" type="sibTrans" cxnId="{CA33C67D-CC0A-49D3-9E90-C26C8F464FF5}">
      <dgm:prSet/>
      <dgm:spPr/>
      <dgm:t>
        <a:bodyPr/>
        <a:lstStyle/>
        <a:p>
          <a:endParaRPr lang="en-US"/>
        </a:p>
      </dgm:t>
    </dgm:pt>
    <dgm:pt modelId="{29CC6D16-2041-455A-BFA5-CCA5B879B42B}">
      <dgm:prSet/>
      <dgm:spPr/>
      <dgm:t>
        <a:bodyPr/>
        <a:lstStyle/>
        <a:p>
          <a:pPr rtl="0"/>
          <a:r>
            <a:rPr lang="en-US" dirty="0"/>
            <a:t>Realistic</a:t>
          </a:r>
        </a:p>
      </dgm:t>
    </dgm:pt>
    <dgm:pt modelId="{5278BED1-06C8-48AF-8335-1E5B0C839395}" type="parTrans" cxnId="{CB4537CE-560E-4F11-95DE-DE7F87A88FEE}">
      <dgm:prSet/>
      <dgm:spPr/>
      <dgm:t>
        <a:bodyPr/>
        <a:lstStyle/>
        <a:p>
          <a:endParaRPr lang="en-US"/>
        </a:p>
      </dgm:t>
    </dgm:pt>
    <dgm:pt modelId="{C7AA2268-B4A4-4415-B2D8-BED6A24F2F62}" type="sibTrans" cxnId="{CB4537CE-560E-4F11-95DE-DE7F87A88FEE}">
      <dgm:prSet/>
      <dgm:spPr/>
      <dgm:t>
        <a:bodyPr/>
        <a:lstStyle/>
        <a:p>
          <a:endParaRPr lang="en-US"/>
        </a:p>
      </dgm:t>
    </dgm:pt>
    <dgm:pt modelId="{46B05F7C-BCCE-405C-920C-D1F37AA11843}">
      <dgm:prSet/>
      <dgm:spPr/>
      <dgm:t>
        <a:bodyPr/>
        <a:lstStyle/>
        <a:p>
          <a:pPr rtl="0"/>
          <a:r>
            <a:rPr lang="en-US" dirty="0"/>
            <a:t>Adheres to guidelines &amp; policies</a:t>
          </a:r>
        </a:p>
      </dgm:t>
    </dgm:pt>
    <dgm:pt modelId="{EF2F535C-C295-49E8-91D2-C2506E9E4514}" type="parTrans" cxnId="{60791EF7-62D5-4338-A1B5-4C2EAD499A14}">
      <dgm:prSet/>
      <dgm:spPr/>
      <dgm:t>
        <a:bodyPr/>
        <a:lstStyle/>
        <a:p>
          <a:endParaRPr lang="en-US"/>
        </a:p>
      </dgm:t>
    </dgm:pt>
    <dgm:pt modelId="{8F4366F1-295B-469B-92DF-FFEADEA1C015}" type="sibTrans" cxnId="{60791EF7-62D5-4338-A1B5-4C2EAD499A14}">
      <dgm:prSet/>
      <dgm:spPr/>
      <dgm:t>
        <a:bodyPr/>
        <a:lstStyle/>
        <a:p>
          <a:endParaRPr lang="en-US"/>
        </a:p>
      </dgm:t>
    </dgm:pt>
    <dgm:pt modelId="{C4A417A1-F8C3-43C3-947B-1EFDB8C7585D}" type="pres">
      <dgm:prSet presAssocID="{A7EDAB77-7663-47C4-A1A9-7943A83DE2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660829-BF36-4D23-BE10-117C2BE4DC17}" type="pres">
      <dgm:prSet presAssocID="{2D6B24B0-B15D-4B68-A2E8-0B072A4FFCFF}" presName="composite" presStyleCnt="0"/>
      <dgm:spPr/>
    </dgm:pt>
    <dgm:pt modelId="{7BD34696-A205-46A7-BB02-B8BB0A4016F8}" type="pres">
      <dgm:prSet presAssocID="{2D6B24B0-B15D-4B68-A2E8-0B072A4FFCFF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4873FC-FB22-4A99-A499-055C0B492991}" type="pres">
      <dgm:prSet presAssocID="{2D6B24B0-B15D-4B68-A2E8-0B072A4FFCFF}" presName="txShp" presStyleLbl="node1" presStyleIdx="0" presStyleCnt="4" custLinFactNeighborX="713" custLinFactNeighborY="-10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8963B-2CC4-4B59-B839-1A21CC3FB19E}" type="pres">
      <dgm:prSet presAssocID="{3E15C866-3D66-4ABE-AC41-BCC94BDD1080}" presName="spacing" presStyleCnt="0"/>
      <dgm:spPr/>
    </dgm:pt>
    <dgm:pt modelId="{4E795C9C-14C7-442B-9F1F-7EDCB7193571}" type="pres">
      <dgm:prSet presAssocID="{22EA963C-0B12-456A-84AB-BCE6F328DECD}" presName="composite" presStyleCnt="0"/>
      <dgm:spPr/>
    </dgm:pt>
    <dgm:pt modelId="{2C857712-8EBD-4A96-8A74-92A67447F299}" type="pres">
      <dgm:prSet presAssocID="{22EA963C-0B12-456A-84AB-BCE6F328DECD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C925AF8-5833-4CCB-B163-0C5E17C3802C}" type="pres">
      <dgm:prSet presAssocID="{22EA963C-0B12-456A-84AB-BCE6F328DEC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5F151-6B8E-4F4A-846B-9A5CD3FB482B}" type="pres">
      <dgm:prSet presAssocID="{3D294762-F744-4967-8BD3-29A75455245E}" presName="spacing" presStyleCnt="0"/>
      <dgm:spPr/>
    </dgm:pt>
    <dgm:pt modelId="{C8DC16DC-7484-46A4-A3D1-16B33138BEC3}" type="pres">
      <dgm:prSet presAssocID="{29CC6D16-2041-455A-BFA5-CCA5B879B42B}" presName="composite" presStyleCnt="0"/>
      <dgm:spPr/>
    </dgm:pt>
    <dgm:pt modelId="{6905DD15-0846-42C6-8359-30B4F29782E6}" type="pres">
      <dgm:prSet presAssocID="{29CC6D16-2041-455A-BFA5-CCA5B879B42B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A41CFD-25C4-4F5F-8201-AA574CC63E95}" type="pres">
      <dgm:prSet presAssocID="{29CC6D16-2041-455A-BFA5-CCA5B879B42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49AE7-19F5-4F8A-B218-5CF4521D3C86}" type="pres">
      <dgm:prSet presAssocID="{C7AA2268-B4A4-4415-B2D8-BED6A24F2F62}" presName="spacing" presStyleCnt="0"/>
      <dgm:spPr/>
    </dgm:pt>
    <dgm:pt modelId="{BF4CE13B-F4DF-4727-951B-83C36F5B9F54}" type="pres">
      <dgm:prSet presAssocID="{46B05F7C-BCCE-405C-920C-D1F37AA11843}" presName="composite" presStyleCnt="0"/>
      <dgm:spPr/>
    </dgm:pt>
    <dgm:pt modelId="{1CB1E8F1-3FEE-497A-BF20-1AC16F6D349F}" type="pres">
      <dgm:prSet presAssocID="{46B05F7C-BCCE-405C-920C-D1F37AA11843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FCC4C63-7175-447E-9495-6D32D7D17F5B}" type="pres">
      <dgm:prSet presAssocID="{46B05F7C-BCCE-405C-920C-D1F37AA1184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4BA643-09EA-436A-B56F-46ABDD9CBEAC}" type="presOf" srcId="{29CC6D16-2041-455A-BFA5-CCA5B879B42B}" destId="{4EA41CFD-25C4-4F5F-8201-AA574CC63E95}" srcOrd="0" destOrd="0" presId="urn:microsoft.com/office/officeart/2005/8/layout/vList3#1"/>
    <dgm:cxn modelId="{A68CB21F-530B-4246-A9C7-D95E91F8CB7F}" type="presOf" srcId="{A7EDAB77-7663-47C4-A1A9-7943A83DE2B0}" destId="{C4A417A1-F8C3-43C3-947B-1EFDB8C7585D}" srcOrd="0" destOrd="0" presId="urn:microsoft.com/office/officeart/2005/8/layout/vList3#1"/>
    <dgm:cxn modelId="{C134E0DA-7F7C-467C-A46F-8F6F9E23C165}" type="presOf" srcId="{2D6B24B0-B15D-4B68-A2E8-0B072A4FFCFF}" destId="{B94873FC-FB22-4A99-A499-055C0B492991}" srcOrd="0" destOrd="0" presId="urn:microsoft.com/office/officeart/2005/8/layout/vList3#1"/>
    <dgm:cxn modelId="{623A2865-E57F-4F72-9FC4-D7EF26667998}" type="presOf" srcId="{46B05F7C-BCCE-405C-920C-D1F37AA11843}" destId="{EFCC4C63-7175-447E-9495-6D32D7D17F5B}" srcOrd="0" destOrd="0" presId="urn:microsoft.com/office/officeart/2005/8/layout/vList3#1"/>
    <dgm:cxn modelId="{6EDF4E84-6189-4B8F-AD38-6D47A633932F}" type="presOf" srcId="{22EA963C-0B12-456A-84AB-BCE6F328DECD}" destId="{BC925AF8-5833-4CCB-B163-0C5E17C3802C}" srcOrd="0" destOrd="0" presId="urn:microsoft.com/office/officeart/2005/8/layout/vList3#1"/>
    <dgm:cxn modelId="{60791EF7-62D5-4338-A1B5-4C2EAD499A14}" srcId="{A7EDAB77-7663-47C4-A1A9-7943A83DE2B0}" destId="{46B05F7C-BCCE-405C-920C-D1F37AA11843}" srcOrd="3" destOrd="0" parTransId="{EF2F535C-C295-49E8-91D2-C2506E9E4514}" sibTransId="{8F4366F1-295B-469B-92DF-FFEADEA1C015}"/>
    <dgm:cxn modelId="{D29C6AE2-C9A9-4AC9-BF0A-B968E2D1A41A}" srcId="{A7EDAB77-7663-47C4-A1A9-7943A83DE2B0}" destId="{2D6B24B0-B15D-4B68-A2E8-0B072A4FFCFF}" srcOrd="0" destOrd="0" parTransId="{C5F1BFD1-E2F2-4A75-99FF-A0B0C06FAEA8}" sibTransId="{3E15C866-3D66-4ABE-AC41-BCC94BDD1080}"/>
    <dgm:cxn modelId="{CA33C67D-CC0A-49D3-9E90-C26C8F464FF5}" srcId="{A7EDAB77-7663-47C4-A1A9-7943A83DE2B0}" destId="{22EA963C-0B12-456A-84AB-BCE6F328DECD}" srcOrd="1" destOrd="0" parTransId="{9BAEBEE4-278A-4B35-8956-5D97511DDC63}" sibTransId="{3D294762-F744-4967-8BD3-29A75455245E}"/>
    <dgm:cxn modelId="{CB4537CE-560E-4F11-95DE-DE7F87A88FEE}" srcId="{A7EDAB77-7663-47C4-A1A9-7943A83DE2B0}" destId="{29CC6D16-2041-455A-BFA5-CCA5B879B42B}" srcOrd="2" destOrd="0" parTransId="{5278BED1-06C8-48AF-8335-1E5B0C839395}" sibTransId="{C7AA2268-B4A4-4415-B2D8-BED6A24F2F62}"/>
    <dgm:cxn modelId="{5CFEE237-C70A-4600-AC54-71F9CE7EC021}" type="presParOf" srcId="{C4A417A1-F8C3-43C3-947B-1EFDB8C7585D}" destId="{22660829-BF36-4D23-BE10-117C2BE4DC17}" srcOrd="0" destOrd="0" presId="urn:microsoft.com/office/officeart/2005/8/layout/vList3#1"/>
    <dgm:cxn modelId="{2054698F-04A9-4AC9-A093-55AAE6063C6A}" type="presParOf" srcId="{22660829-BF36-4D23-BE10-117C2BE4DC17}" destId="{7BD34696-A205-46A7-BB02-B8BB0A4016F8}" srcOrd="0" destOrd="0" presId="urn:microsoft.com/office/officeart/2005/8/layout/vList3#1"/>
    <dgm:cxn modelId="{64A0E9AA-BFED-4896-A117-4AC492ABE9EF}" type="presParOf" srcId="{22660829-BF36-4D23-BE10-117C2BE4DC17}" destId="{B94873FC-FB22-4A99-A499-055C0B492991}" srcOrd="1" destOrd="0" presId="urn:microsoft.com/office/officeart/2005/8/layout/vList3#1"/>
    <dgm:cxn modelId="{C97A9EB1-A4CB-47A7-8E82-F18ADD8FBAA8}" type="presParOf" srcId="{C4A417A1-F8C3-43C3-947B-1EFDB8C7585D}" destId="{CC98963B-2CC4-4B59-B839-1A21CC3FB19E}" srcOrd="1" destOrd="0" presId="urn:microsoft.com/office/officeart/2005/8/layout/vList3#1"/>
    <dgm:cxn modelId="{1B27D14B-B711-49F4-AF22-E4ED9F3F8AF4}" type="presParOf" srcId="{C4A417A1-F8C3-43C3-947B-1EFDB8C7585D}" destId="{4E795C9C-14C7-442B-9F1F-7EDCB7193571}" srcOrd="2" destOrd="0" presId="urn:microsoft.com/office/officeart/2005/8/layout/vList3#1"/>
    <dgm:cxn modelId="{71A089DE-A0B7-472F-8A36-5873F169B734}" type="presParOf" srcId="{4E795C9C-14C7-442B-9F1F-7EDCB7193571}" destId="{2C857712-8EBD-4A96-8A74-92A67447F299}" srcOrd="0" destOrd="0" presId="urn:microsoft.com/office/officeart/2005/8/layout/vList3#1"/>
    <dgm:cxn modelId="{48C16783-22C4-4F13-B52C-2BE1D94A62F3}" type="presParOf" srcId="{4E795C9C-14C7-442B-9F1F-7EDCB7193571}" destId="{BC925AF8-5833-4CCB-B163-0C5E17C3802C}" srcOrd="1" destOrd="0" presId="urn:microsoft.com/office/officeart/2005/8/layout/vList3#1"/>
    <dgm:cxn modelId="{41CA906B-3DD4-4747-9645-EA87B5E4A0EA}" type="presParOf" srcId="{C4A417A1-F8C3-43C3-947B-1EFDB8C7585D}" destId="{9075F151-6B8E-4F4A-846B-9A5CD3FB482B}" srcOrd="3" destOrd="0" presId="urn:microsoft.com/office/officeart/2005/8/layout/vList3#1"/>
    <dgm:cxn modelId="{8D79A3E6-CF6C-4E37-9301-2B9DFE5ABC36}" type="presParOf" srcId="{C4A417A1-F8C3-43C3-947B-1EFDB8C7585D}" destId="{C8DC16DC-7484-46A4-A3D1-16B33138BEC3}" srcOrd="4" destOrd="0" presId="urn:microsoft.com/office/officeart/2005/8/layout/vList3#1"/>
    <dgm:cxn modelId="{6A14C2AF-61DF-4CB2-B1F1-2FF4167B3EE4}" type="presParOf" srcId="{C8DC16DC-7484-46A4-A3D1-16B33138BEC3}" destId="{6905DD15-0846-42C6-8359-30B4F29782E6}" srcOrd="0" destOrd="0" presId="urn:microsoft.com/office/officeart/2005/8/layout/vList3#1"/>
    <dgm:cxn modelId="{1ED2B6EC-89E0-4018-B4FB-65FB2030648D}" type="presParOf" srcId="{C8DC16DC-7484-46A4-A3D1-16B33138BEC3}" destId="{4EA41CFD-25C4-4F5F-8201-AA574CC63E95}" srcOrd="1" destOrd="0" presId="urn:microsoft.com/office/officeart/2005/8/layout/vList3#1"/>
    <dgm:cxn modelId="{569339E6-C1E2-48D8-8D32-799576636ADB}" type="presParOf" srcId="{C4A417A1-F8C3-43C3-947B-1EFDB8C7585D}" destId="{32A49AE7-19F5-4F8A-B218-5CF4521D3C86}" srcOrd="5" destOrd="0" presId="urn:microsoft.com/office/officeart/2005/8/layout/vList3#1"/>
    <dgm:cxn modelId="{942087A6-4731-4B09-9374-473D081C1756}" type="presParOf" srcId="{C4A417A1-F8C3-43C3-947B-1EFDB8C7585D}" destId="{BF4CE13B-F4DF-4727-951B-83C36F5B9F54}" srcOrd="6" destOrd="0" presId="urn:microsoft.com/office/officeart/2005/8/layout/vList3#1"/>
    <dgm:cxn modelId="{BD688CFB-565C-41B0-8510-A87CB429CFAE}" type="presParOf" srcId="{BF4CE13B-F4DF-4727-951B-83C36F5B9F54}" destId="{1CB1E8F1-3FEE-497A-BF20-1AC16F6D349F}" srcOrd="0" destOrd="0" presId="urn:microsoft.com/office/officeart/2005/8/layout/vList3#1"/>
    <dgm:cxn modelId="{36B28F86-628A-4FC7-92C4-93700745BA8E}" type="presParOf" srcId="{BF4CE13B-F4DF-4727-951B-83C36F5B9F54}" destId="{EFCC4C63-7175-447E-9495-6D32D7D17F5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873FC-FB22-4A99-A499-055C0B492991}">
      <dsp:nvSpPr>
        <dsp:cNvPr id="0" name=""/>
        <dsp:cNvSpPr/>
      </dsp:nvSpPr>
      <dsp:spPr>
        <a:xfrm rot="10800000">
          <a:off x="1618391" y="0"/>
          <a:ext cx="5472684" cy="8036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388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Reflects goals</a:t>
          </a:r>
        </a:p>
      </dsp:txBody>
      <dsp:txXfrm rot="10800000">
        <a:off x="1819304" y="0"/>
        <a:ext cx="5271771" cy="803651"/>
      </dsp:txXfrm>
    </dsp:sp>
    <dsp:sp modelId="{7BD34696-A205-46A7-BB02-B8BB0A4016F8}">
      <dsp:nvSpPr>
        <dsp:cNvPr id="0" name=""/>
        <dsp:cNvSpPr/>
      </dsp:nvSpPr>
      <dsp:spPr>
        <a:xfrm>
          <a:off x="1177545" y="2921"/>
          <a:ext cx="803651" cy="8036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C925AF8-5833-4CCB-B163-0C5E17C3802C}">
      <dsp:nvSpPr>
        <dsp:cNvPr id="0" name=""/>
        <dsp:cNvSpPr/>
      </dsp:nvSpPr>
      <dsp:spPr>
        <a:xfrm rot="10800000">
          <a:off x="1579370" y="1046469"/>
          <a:ext cx="5472684" cy="8036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388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Clear (Narrative)</a:t>
          </a:r>
        </a:p>
      </dsp:txBody>
      <dsp:txXfrm rot="10800000">
        <a:off x="1780283" y="1046469"/>
        <a:ext cx="5271771" cy="803651"/>
      </dsp:txXfrm>
    </dsp:sp>
    <dsp:sp modelId="{2C857712-8EBD-4A96-8A74-92A67447F299}">
      <dsp:nvSpPr>
        <dsp:cNvPr id="0" name=""/>
        <dsp:cNvSpPr/>
      </dsp:nvSpPr>
      <dsp:spPr>
        <a:xfrm>
          <a:off x="1177545" y="1046469"/>
          <a:ext cx="803651" cy="8036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A41CFD-25C4-4F5F-8201-AA574CC63E95}">
      <dsp:nvSpPr>
        <dsp:cNvPr id="0" name=""/>
        <dsp:cNvSpPr/>
      </dsp:nvSpPr>
      <dsp:spPr>
        <a:xfrm rot="10800000">
          <a:off x="1579370" y="2090017"/>
          <a:ext cx="5472684" cy="8036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388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Realistic</a:t>
          </a:r>
        </a:p>
      </dsp:txBody>
      <dsp:txXfrm rot="10800000">
        <a:off x="1780283" y="2090017"/>
        <a:ext cx="5271771" cy="803651"/>
      </dsp:txXfrm>
    </dsp:sp>
    <dsp:sp modelId="{6905DD15-0846-42C6-8359-30B4F29782E6}">
      <dsp:nvSpPr>
        <dsp:cNvPr id="0" name=""/>
        <dsp:cNvSpPr/>
      </dsp:nvSpPr>
      <dsp:spPr>
        <a:xfrm>
          <a:off x="1177545" y="2090017"/>
          <a:ext cx="803651" cy="8036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FCC4C63-7175-447E-9495-6D32D7D17F5B}">
      <dsp:nvSpPr>
        <dsp:cNvPr id="0" name=""/>
        <dsp:cNvSpPr/>
      </dsp:nvSpPr>
      <dsp:spPr>
        <a:xfrm rot="10800000">
          <a:off x="1579370" y="3133564"/>
          <a:ext cx="5472684" cy="8036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388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Adheres to guidelines &amp; policies</a:t>
          </a:r>
        </a:p>
      </dsp:txBody>
      <dsp:txXfrm rot="10800000">
        <a:off x="1780283" y="3133564"/>
        <a:ext cx="5271771" cy="803651"/>
      </dsp:txXfrm>
    </dsp:sp>
    <dsp:sp modelId="{1CB1E8F1-3FEE-497A-BF20-1AC16F6D349F}">
      <dsp:nvSpPr>
        <dsp:cNvPr id="0" name=""/>
        <dsp:cNvSpPr/>
      </dsp:nvSpPr>
      <dsp:spPr>
        <a:xfrm>
          <a:off x="1177545" y="3133564"/>
          <a:ext cx="803651" cy="8036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DFFC-B626-45C4-B7C4-168423143DE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FC1D2-9AE3-4942-B030-7DF5F03F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8936-BE65-4C44-B20A-271366A7D7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3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c.edu/ors" TargetMode="External"/><Relationship Id="rId2" Type="http://schemas.openxmlformats.org/officeDocument/2006/relationships/hyperlink" Target="mailto:ors@luc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iprs.luc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c.edu/ors" TargetMode="External"/><Relationship Id="rId2" Type="http://schemas.openxmlformats.org/officeDocument/2006/relationships/hyperlink" Target="mailto:ors@luc.edu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ellis5@luc.edu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c.edu/ors/compliance.shtml" TargetMode="External"/><Relationship Id="rId2" Type="http://schemas.openxmlformats.org/officeDocument/2006/relationships/hyperlink" Target="http://www.luc.edu/or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ellis5@luc.ed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ORS@luc.edu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tap.luc.ed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rios@luc.edu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vaca1@luc.edu" TargetMode="External"/><Relationship Id="rId4" Type="http://schemas.openxmlformats.org/officeDocument/2006/relationships/hyperlink" Target="mailto:aellis5@luc.edu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ap.luc.ed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uc.edu/or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vot.proquest.com/dashboar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web/grants/hom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h.gov/grants/listing?keywords=&amp;page=1" TargetMode="External"/><Relationship Id="rId5" Type="http://schemas.openxmlformats.org/officeDocument/2006/relationships/hyperlink" Target="https://grants.nih.gov/funding/index.htm" TargetMode="External"/><Relationship Id="rId4" Type="http://schemas.openxmlformats.org/officeDocument/2006/relationships/hyperlink" Target="https://beta.nsf.gov/funding/opportuniti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417" y="1502759"/>
            <a:ext cx="9432235" cy="934429"/>
          </a:xfrm>
        </p:spPr>
        <p:txBody>
          <a:bodyPr/>
          <a:lstStyle/>
          <a:p>
            <a:pPr algn="ctr"/>
            <a:r>
              <a:rPr lang="en-US" dirty="0" smtClean="0"/>
              <a:t>Office of Research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886" y="3169836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Introduction &amp; </a:t>
            </a:r>
            <a:r>
              <a:rPr lang="en-US" sz="3200" dirty="0" smtClean="0"/>
              <a:t>Grants Information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415" y="4665895"/>
            <a:ext cx="31069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Loyola University of Chicago</a:t>
            </a:r>
          </a:p>
          <a:p>
            <a:r>
              <a:rPr lang="en-US" dirty="0" smtClean="0"/>
              <a:t>6439 N Sheridan </a:t>
            </a:r>
            <a:r>
              <a:rPr lang="en-US" dirty="0" smtClean="0"/>
              <a:t>Road</a:t>
            </a:r>
          </a:p>
          <a:p>
            <a:r>
              <a:rPr lang="en-US" dirty="0" smtClean="0"/>
              <a:t>Granada </a:t>
            </a:r>
            <a:r>
              <a:rPr lang="en-US" dirty="0" smtClean="0"/>
              <a:t>Center, 4</a:t>
            </a:r>
            <a:r>
              <a:rPr lang="en-US" baseline="30000" dirty="0" smtClean="0"/>
              <a:t>th</a:t>
            </a:r>
            <a:r>
              <a:rPr lang="en-US" dirty="0" smtClean="0"/>
              <a:t> Floor</a:t>
            </a:r>
          </a:p>
          <a:p>
            <a:r>
              <a:rPr lang="en-US" dirty="0" smtClean="0"/>
              <a:t>Chicago, IL 60660-5309</a:t>
            </a:r>
          </a:p>
          <a:p>
            <a:r>
              <a:rPr lang="en-US" dirty="0" smtClean="0"/>
              <a:t>Phone: 773.508.2471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ors@luc.edu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www.luc.edu/ors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3"/>
          <a:stretch/>
        </p:blipFill>
        <p:spPr>
          <a:xfrm>
            <a:off x="10409281" y="272795"/>
            <a:ext cx="1538700" cy="9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8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365"/>
          </a:xfrm>
        </p:spPr>
        <p:txBody>
          <a:bodyPr/>
          <a:lstStyle/>
          <a:p>
            <a:r>
              <a:rPr lang="en-US" dirty="0" smtClean="0"/>
              <a:t>Internal Grants Administered by 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819587"/>
            <a:ext cx="4184035" cy="1924394"/>
          </a:xfrm>
        </p:spPr>
        <p:txBody>
          <a:bodyPr>
            <a:normAutofit/>
          </a:bodyPr>
          <a:lstStyle/>
          <a:p>
            <a:r>
              <a:rPr lang="en-US" sz="1900" u="sng" dirty="0">
                <a:solidFill>
                  <a:schemeClr val="accent2">
                    <a:lumMod val="75000"/>
                  </a:schemeClr>
                </a:solidFill>
              </a:rPr>
              <a:t>Research Support Grant (RSG)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900" dirty="0"/>
              <a:t>Similar to seed grants. RSG’s help faculty with securing preliminary data in order to apply for larger external funding. RSG’s are awarded </a:t>
            </a:r>
            <a:r>
              <a:rPr lang="en-US" sz="1900" dirty="0">
                <a:solidFill>
                  <a:srgbClr val="C00000"/>
                </a:solidFill>
              </a:rPr>
              <a:t>up to $5,000</a:t>
            </a:r>
            <a:r>
              <a:rPr lang="en-US" sz="19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7414" y="2359371"/>
            <a:ext cx="4184034" cy="2341837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Manuscript Publication Assistance (MPA):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dirty="0"/>
              <a:t>MPA assists faculty with fees associated with the preparation of scholarly manuscripts or creative artwork for publication or presentation. ORS will cover </a:t>
            </a:r>
            <a:r>
              <a:rPr lang="en-US" dirty="0">
                <a:solidFill>
                  <a:srgbClr val="C00000"/>
                </a:solidFill>
              </a:rPr>
              <a:t>50% </a:t>
            </a:r>
            <a:r>
              <a:rPr lang="en-US" dirty="0"/>
              <a:t>of the total cost </a:t>
            </a:r>
            <a:r>
              <a:rPr lang="en-US" dirty="0">
                <a:solidFill>
                  <a:srgbClr val="C00000"/>
                </a:solidFill>
              </a:rPr>
              <a:t>up to $1,000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4389927"/>
            <a:ext cx="4272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Book Subvention: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Aids faculty in the costs of publishing scholarly books. </a:t>
            </a:r>
            <a:r>
              <a:rPr lang="en-US" dirty="0" smtClean="0"/>
              <a:t>Book </a:t>
            </a:r>
            <a:r>
              <a:rPr lang="en-US" dirty="0"/>
              <a:t>Subvention grants will cover up to </a:t>
            </a:r>
            <a:r>
              <a:rPr lang="en-US" dirty="0">
                <a:solidFill>
                  <a:srgbClr val="C00000"/>
                </a:solidFill>
              </a:rPr>
              <a:t>$2,000.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22801" y="6085818"/>
            <a:ext cx="5282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Note: All internal grants awarded are managed by ORS.</a:t>
            </a:r>
          </a:p>
        </p:txBody>
      </p:sp>
    </p:spTree>
    <p:extLst>
      <p:ext uri="{BB962C8B-B14F-4D97-AF65-F5344CB8AC3E}">
        <p14:creationId xmlns:p14="http://schemas.microsoft.com/office/powerpoint/2010/main" val="251840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13" y="152558"/>
            <a:ext cx="6210482" cy="830091"/>
          </a:xfrm>
        </p:spPr>
        <p:txBody>
          <a:bodyPr/>
          <a:lstStyle/>
          <a:p>
            <a:r>
              <a:rPr lang="en-US" dirty="0" smtClean="0"/>
              <a:t>Eligibility &amp; How to Apply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13" y="1228079"/>
            <a:ext cx="7611900" cy="8604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All full time faculty from the Water Tower and Lakeshore Campuses are eligible to apply for ORS Internal Grants.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6604" y="280174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ea typeface="+mj-ea"/>
                <a:cs typeface="+mj-cs"/>
              </a:rPr>
              <a:t>Login to IPRS at </a:t>
            </a:r>
            <a:r>
              <a:rPr lang="en-US" dirty="0">
                <a:latin typeface="+mj-lt"/>
                <a:ea typeface="+mj-ea"/>
                <a:cs typeface="+mj-cs"/>
                <a:hlinkClick r:id="rId2"/>
              </a:rPr>
              <a:t>https://</a:t>
            </a:r>
            <a:r>
              <a:rPr lang="en-US" dirty="0" smtClean="0">
                <a:latin typeface="+mj-lt"/>
                <a:ea typeface="+mj-ea"/>
                <a:cs typeface="+mj-cs"/>
                <a:hlinkClick r:id="rId2"/>
              </a:rPr>
              <a:t>iprs.luc.edu</a:t>
            </a:r>
            <a:endParaRPr lang="en-US" dirty="0" smtClean="0">
              <a:latin typeface="+mj-lt"/>
              <a:ea typeface="+mj-ea"/>
              <a:cs typeface="+mj-cs"/>
            </a:endParaRPr>
          </a:p>
          <a:p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ea typeface="+mj-ea"/>
                <a:cs typeface="+mj-cs"/>
              </a:rPr>
              <a:t>Click “Initiate a New Proposal”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ea typeface="+mj-ea"/>
                <a:cs typeface="+mj-cs"/>
              </a:rPr>
              <a:t>Choose the internal grant you want to apply for </a:t>
            </a:r>
            <a:endParaRPr lang="en-US" dirty="0" smtClean="0">
              <a:latin typeface="+mj-lt"/>
              <a:ea typeface="+mj-ea"/>
              <a:cs typeface="+mj-cs"/>
            </a:endParaRPr>
          </a:p>
          <a:p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latin typeface="+mj-lt"/>
                <a:ea typeface="+mj-ea"/>
                <a:cs typeface="+mj-cs"/>
              </a:rPr>
              <a:t>   from </a:t>
            </a:r>
            <a:r>
              <a:rPr lang="en-US" dirty="0">
                <a:latin typeface="+mj-lt"/>
                <a:ea typeface="+mj-ea"/>
                <a:cs typeface="+mj-cs"/>
              </a:rPr>
              <a:t>the drop down list.</a:t>
            </a:r>
          </a:p>
          <a:p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ea typeface="+mj-ea"/>
                <a:cs typeface="+mj-cs"/>
              </a:rPr>
              <a:t>Follow the prompts to apply.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5" y="1740383"/>
            <a:ext cx="5034643" cy="212271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5" y="4258250"/>
            <a:ext cx="5034643" cy="206954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3170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ORS Internal Grant Deadlines &amp; ORS Contact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Deadlines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Manuscript Publication Assistance (MPA) and Book Subvention Grants have a rolling deadline.</a:t>
            </a:r>
          </a:p>
          <a:p>
            <a:r>
              <a:rPr lang="en-US" dirty="0">
                <a:latin typeface="+mj-lt"/>
              </a:rPr>
              <a:t>Research Support Grants (RSG) deadlines are August 1st, November 1st, February 1st, and May 1st, unless otherwise noted.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ORS Contact Information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ORS Contact Information: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Office of Research Services (ORS)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6439 N. Sheridan Road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Granada Center, Ste. 400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Phone: 773-508-2471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Email: </a:t>
            </a:r>
            <a:r>
              <a:rPr lang="en-US" dirty="0">
                <a:latin typeface="+mj-lt"/>
                <a:hlinkClick r:id="rId2"/>
              </a:rPr>
              <a:t>ors@luc.edu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  <a:hlinkClick r:id="rId3"/>
              </a:rPr>
              <a:t>www.luc.edu/ors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16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822" y="1522407"/>
            <a:ext cx="9391425" cy="1646302"/>
          </a:xfrm>
        </p:spPr>
        <p:txBody>
          <a:bodyPr/>
          <a:lstStyle/>
          <a:p>
            <a:pPr algn="ctr"/>
            <a:r>
              <a:rPr lang="en-US" dirty="0"/>
              <a:t>Research </a:t>
            </a:r>
            <a:r>
              <a:rPr lang="en-US" dirty="0" smtClean="0"/>
              <a:t>Integrity </a:t>
            </a:r>
            <a:br>
              <a:rPr lang="en-US" dirty="0" smtClean="0"/>
            </a:br>
            <a:r>
              <a:rPr lang="en-US" dirty="0" smtClean="0"/>
              <a:t>and Compliance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Andrew Ellis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Associate Director of Research Compliance</a:t>
            </a:r>
          </a:p>
          <a:p>
            <a:pPr algn="ctr"/>
            <a:r>
              <a:rPr lang="en-US" dirty="0">
                <a:hlinkClick r:id="rId2"/>
              </a:rPr>
              <a:t>aellis5@luc.edu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662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7334" y="2188079"/>
            <a:ext cx="915898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branch of ORS dedicated to ensuring compliance with the regulations.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Working with our Institutional Official, Dr. Singh (Vice Provost for Research)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3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157779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Responsible Conduct of Research  and </a:t>
            </a:r>
            <a:br>
              <a:rPr lang="en-US" dirty="0"/>
            </a:br>
            <a:r>
              <a:rPr lang="en-US" dirty="0"/>
              <a:t>Scholarship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81374"/>
            <a:ext cx="4184035" cy="491624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Required “RCR” for people funded by the NSF or NIH.</a:t>
            </a:r>
          </a:p>
          <a:p>
            <a:r>
              <a:rPr lang="en-US" sz="2400" dirty="0"/>
              <a:t>Required for any graduate student that conducts “research”</a:t>
            </a:r>
          </a:p>
          <a:p>
            <a:pPr lvl="1"/>
            <a:r>
              <a:rPr lang="en-US" sz="2400" dirty="0"/>
              <a:t>Thesis or Dissertation</a:t>
            </a:r>
          </a:p>
          <a:p>
            <a:r>
              <a:rPr lang="en-US" sz="2400" dirty="0"/>
              <a:t>UNIV 370</a:t>
            </a:r>
          </a:p>
          <a:p>
            <a:pPr lvl="1"/>
            <a:r>
              <a:rPr lang="en-US" sz="2400" dirty="0"/>
              <a:t>Two Day program </a:t>
            </a:r>
          </a:p>
          <a:p>
            <a:pPr lvl="1"/>
            <a:r>
              <a:rPr lang="en-US" sz="2400" dirty="0"/>
              <a:t>Usually scheduled during breaks</a:t>
            </a:r>
          </a:p>
          <a:p>
            <a:pPr lvl="1"/>
            <a:r>
              <a:rPr lang="en-US" sz="2400" dirty="0"/>
              <a:t>Next session is in January</a:t>
            </a:r>
          </a:p>
          <a:p>
            <a:pPr lvl="1"/>
            <a:r>
              <a:rPr lang="en-US" sz="2400" dirty="0"/>
              <a:t>Faculty members can register by contacting Andy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508" y="2089672"/>
            <a:ext cx="5616484" cy="3358881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96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Research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11" y="2017369"/>
            <a:ext cx="5884831" cy="3880773"/>
          </a:xfrm>
        </p:spPr>
        <p:txBody>
          <a:bodyPr>
            <a:normAutofit/>
          </a:bodyPr>
          <a:lstStyle/>
          <a:p>
            <a:r>
              <a:rPr lang="en-US" sz="2000" dirty="0"/>
              <a:t>Human Subject Research</a:t>
            </a:r>
          </a:p>
          <a:p>
            <a:r>
              <a:rPr lang="en-US" sz="2000" dirty="0"/>
              <a:t>Laboratory Animals (for research or teaching)</a:t>
            </a:r>
          </a:p>
          <a:p>
            <a:r>
              <a:rPr lang="en-US" sz="2000" dirty="0"/>
              <a:t>Biological and Chemical Hazards</a:t>
            </a:r>
          </a:p>
          <a:p>
            <a:r>
              <a:rPr lang="en-US" sz="2000" dirty="0"/>
              <a:t>Radiation</a:t>
            </a:r>
          </a:p>
          <a:p>
            <a:r>
              <a:rPr lang="en-US" sz="2000" dirty="0"/>
              <a:t>Responsible Conduct Training- “RCRS”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975" y="1599894"/>
            <a:ext cx="5747723" cy="417294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92249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07" y="383689"/>
            <a:ext cx="5433010" cy="821167"/>
          </a:xfrm>
        </p:spPr>
        <p:txBody>
          <a:bodyPr/>
          <a:lstStyle/>
          <a:p>
            <a:r>
              <a:rPr lang="en-US" dirty="0" smtClean="0"/>
              <a:t>Human Subject Research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2061" y="1341194"/>
            <a:ext cx="8491427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Requires oversight of the LUC IRB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Must obtain approval before involving any human subject in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Three “levels of review”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Convened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Expedited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Exempt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Training Requirements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CITI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Applications are done online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CAP system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80" y="2808146"/>
            <a:ext cx="5941807" cy="3343349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71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242" y="514924"/>
            <a:ext cx="3854528" cy="782017"/>
          </a:xfrm>
        </p:spPr>
        <p:txBody>
          <a:bodyPr/>
          <a:lstStyle/>
          <a:p>
            <a:r>
              <a:rPr lang="en-US" dirty="0" smtClean="0"/>
              <a:t>Animal Use In Research &amp; Education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242" y="1775013"/>
            <a:ext cx="5669678" cy="395226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Any use of live vertebrate animals on/off campus needs to have IACUC oversight.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Approval must be obtained in advance.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Research team needs to have completed online training and have a current tetanus inoculation statement with the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animals are housed in the Animal Care Facility (ACF) in the Quinlan Life Science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Should work with the LUC Attending Veterinarian  (Dr. Cera)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Applications are done online using the CAP system.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16" y="514924"/>
            <a:ext cx="3922041" cy="552767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46961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030" y="514924"/>
            <a:ext cx="3854528" cy="470045"/>
          </a:xfrm>
        </p:spPr>
        <p:txBody>
          <a:bodyPr>
            <a:noAutofit/>
          </a:bodyPr>
          <a:lstStyle/>
          <a:p>
            <a:r>
              <a:rPr lang="en-US" sz="2800" dirty="0" smtClean="0"/>
              <a:t>Biosafety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237129"/>
            <a:ext cx="9069095" cy="528200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Institutional Biosafety Committee (IBC)</a:t>
            </a:r>
          </a:p>
          <a:p>
            <a:pPr marL="6858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Meets about 3 times a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Biosafety Officer is Dr. Bryan Pickett (Biology  Department)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Reports to the National Institutes of Health (NIH) annually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Loyola University Chicago takes very seriously its obligation to oversee research and instruction that involves biohazardous materials and/or recombinant DNA.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Before initiating any work involving biohazardous materials and/or recombinant DNA, whether supported by external funding or not, principal investigators are required to have their protocol approved by the Institutional Biosafety Committee (IBC).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Seek approval before ordering/purchasing/acquiring material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304" y="232175"/>
            <a:ext cx="2676199" cy="267619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810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701490" cy="88571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ORS Introduction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47" y="2160589"/>
            <a:ext cx="11058862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Jennifer Rios, Office Manager/Internal Grants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Andrew Ellis, Associate Director of Research Compliance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Angelica Vaca, ORS Director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643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339" y="559398"/>
            <a:ext cx="4431154" cy="769754"/>
          </a:xfrm>
        </p:spPr>
        <p:txBody>
          <a:bodyPr/>
          <a:lstStyle/>
          <a:p>
            <a:pPr algn="l"/>
            <a:r>
              <a:rPr lang="en-US" sz="2800" dirty="0" smtClean="0"/>
              <a:t>Radiation Safety Program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339" y="1818043"/>
            <a:ext cx="8445664" cy="409866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Radiation Safety Committee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Meets about 4-6 times a year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Radiation Safety Officer Eli Port (RSSI)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RSSI a safety company that does inspections and surveying, training, and assists with the licensing requirements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Must have approval of the RSC to have or use any radioactive materials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Must report any equipment (produces radiation or laser energy) to Andrew and the RSO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Laser Safety is included (Dr. Stephan Steidl is the LSO)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827" y="559398"/>
            <a:ext cx="5854838" cy="180401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986472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886" y="441064"/>
            <a:ext cx="1634166" cy="1006422"/>
          </a:xfrm>
        </p:spPr>
        <p:txBody>
          <a:bodyPr/>
          <a:lstStyle/>
          <a:p>
            <a:pPr algn="l"/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48903" y="2425646"/>
            <a:ext cx="766403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the requirements for using human subjects or animals in your research from the start.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Plan your applications in advance (including renewals)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Report any concerns or issues as soon as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hesitate to contact Andy or a compliance assistant for help.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7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948" y="512781"/>
            <a:ext cx="6896050" cy="767379"/>
          </a:xfrm>
        </p:spPr>
        <p:txBody>
          <a:bodyPr/>
          <a:lstStyle/>
          <a:p>
            <a:r>
              <a:rPr lang="en-US" dirty="0" smtClean="0"/>
              <a:t>Resources-Contact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3948" y="1904103"/>
            <a:ext cx="701057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ORS web site  </a:t>
            </a:r>
            <a:r>
              <a:rPr lang="en-US" sz="2400" dirty="0">
                <a:hlinkClick r:id="rId2"/>
              </a:rPr>
              <a:t>www.luc.edu/ors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Research Compliance web site 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://www.luc.edu/ors/compliance.shtml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Contact me anytime</a:t>
            </a:r>
          </a:p>
          <a:p>
            <a:r>
              <a:rPr lang="en-US" sz="2400" dirty="0"/>
              <a:t>		Andrew Ellis</a:t>
            </a:r>
          </a:p>
          <a:p>
            <a:r>
              <a:rPr lang="en-US" sz="2400" dirty="0"/>
              <a:t>		Associate Director of Research Compliance</a:t>
            </a:r>
          </a:p>
          <a:p>
            <a:r>
              <a:rPr lang="en-US" sz="2400" dirty="0"/>
              <a:t>		</a:t>
            </a:r>
            <a:r>
              <a:rPr lang="en-US" sz="2400" dirty="0">
                <a:hlinkClick r:id="rId4"/>
              </a:rPr>
              <a:t>aellis5@luc.edu</a:t>
            </a:r>
            <a:r>
              <a:rPr lang="en-US" sz="2400" dirty="0"/>
              <a:t> </a:t>
            </a:r>
          </a:p>
          <a:p>
            <a:r>
              <a:rPr lang="en-US" sz="2400" dirty="0"/>
              <a:t>		(773) 508-2689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19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227" y="2065106"/>
            <a:ext cx="7766936" cy="1479478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Hmmm, I‘m thinking of submitting a proposal</a:t>
            </a:r>
            <a:r>
              <a:rPr lang="en-US" altLang="en-US" b="1" dirty="0"/>
              <a:t>. Where do I start?</a:t>
            </a:r>
            <a:br>
              <a:rPr lang="en-US" altLang="en-US" b="1" dirty="0"/>
            </a:br>
            <a:endParaRPr lang="en-US" dirty="0"/>
          </a:p>
        </p:txBody>
      </p:sp>
      <p:pic>
        <p:nvPicPr>
          <p:cNvPr id="4" name="Picture 5" descr="N:\Angie\Ideas\Smart Homer_Glas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1" y="2904579"/>
            <a:ext cx="4787756" cy="319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454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4560" y="70420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small" spc="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MS PGothic" pitchFamily="34" charset="-128"/>
                <a:cs typeface="+mj-cs"/>
              </a:rPr>
              <a:t>Proposal &amp; Budget Preparation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27760" y="3568473"/>
            <a:ext cx="8229600" cy="1905000"/>
            <a:chOff x="-40971" y="0"/>
            <a:chExt cx="8229599" cy="1904999"/>
          </a:xfrm>
        </p:grpSpPr>
        <p:sp>
          <p:nvSpPr>
            <p:cNvPr id="5" name="Rounded Rectangle 4"/>
            <p:cNvSpPr/>
            <p:nvPr/>
          </p:nvSpPr>
          <p:spPr>
            <a:xfrm>
              <a:off x="-40971" y="0"/>
              <a:ext cx="8229599" cy="1904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4591" y="556986"/>
              <a:ext cx="8118474" cy="1348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3152" tIns="73152" rIns="73152" bIns="73152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/>
                <a:t>Contact ORS</a:t>
              </a:r>
            </a:p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 smtClean="0">
                  <a:hlinkClick r:id="rId2"/>
                </a:rPr>
                <a:t>ORS@luc.edu</a:t>
              </a:r>
              <a:r>
                <a:rPr lang="en-US" sz="3200" dirty="0" smtClean="0"/>
                <a:t> </a:t>
              </a:r>
              <a:endParaRPr lang="en-US" sz="3200" dirty="0"/>
            </a:p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9767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0301" y="3429000"/>
            <a:ext cx="790108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ORS will need: </a:t>
            </a:r>
          </a:p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RFP –Request for proposal-Sponsor Guidelines</a:t>
            </a:r>
          </a:p>
          <a:p>
            <a:endParaRPr lang="en-US" dirty="0"/>
          </a:p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*Do’s </a:t>
            </a:r>
          </a:p>
          <a:p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*Don’ts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83BDE-66A1-4918-B6D6-F92CD4791240}"/>
              </a:ext>
            </a:extLst>
          </p:cNvPr>
          <p:cNvSpPr txBox="1"/>
          <p:nvPr/>
        </p:nvSpPr>
        <p:spPr>
          <a:xfrm>
            <a:off x="554804" y="674173"/>
            <a:ext cx="873303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Key to a Successful Submission:</a:t>
            </a:r>
          </a:p>
          <a:p>
            <a:pPr algn="ctr"/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Early contact and coordination with your Research Administrator </a:t>
            </a:r>
            <a:endParaRPr lang="en-US" sz="1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16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FEC1AAD9-96AD-472E-B82D-4F96B52D3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05" y="2067477"/>
            <a:ext cx="56578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B01239-069C-4F82-8B9D-B6A148B4DDD1}"/>
              </a:ext>
            </a:extLst>
          </p:cNvPr>
          <p:cNvSpPr txBox="1"/>
          <p:nvPr/>
        </p:nvSpPr>
        <p:spPr>
          <a:xfrm>
            <a:off x="2065106" y="940354"/>
            <a:ext cx="6102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>What’s on your mind??</a:t>
            </a:r>
          </a:p>
        </p:txBody>
      </p:sp>
    </p:spTree>
    <p:extLst>
      <p:ext uri="{BB962C8B-B14F-4D97-AF65-F5344CB8AC3E}">
        <p14:creationId xmlns:p14="http://schemas.microsoft.com/office/powerpoint/2010/main" val="2212780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41B50F-F6AA-4C63-9E78-C74DE907DCD2}"/>
              </a:ext>
            </a:extLst>
          </p:cNvPr>
          <p:cNvGraphicFramePr/>
          <p:nvPr>
            <p:extLst/>
          </p:nvPr>
        </p:nvGraphicFramePr>
        <p:xfrm>
          <a:off x="457200" y="2291137"/>
          <a:ext cx="8229600" cy="394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DD6526-A567-42A0-91EA-C44719E227E3}"/>
              </a:ext>
            </a:extLst>
          </p:cNvPr>
          <p:cNvSpPr txBox="1"/>
          <p:nvPr/>
        </p:nvSpPr>
        <p:spPr>
          <a:xfrm>
            <a:off x="1726058" y="616450"/>
            <a:ext cx="6760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0" cap="small" spc="5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"/>
                <a:ea typeface="MS PGothic" pitchFamily="34" charset="-128"/>
                <a:cs typeface="+mj-cs"/>
              </a:rPr>
              <a:t>What Makes an Adequate Budget?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39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2C9BF-CAAB-4651-88C8-1B14D3139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99" y="344065"/>
            <a:ext cx="8559526" cy="11766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2516950-966C-4B92-8D2F-8F26C37E6126}"/>
              </a:ext>
            </a:extLst>
          </p:cNvPr>
          <p:cNvGrpSpPr/>
          <p:nvPr/>
        </p:nvGrpSpPr>
        <p:grpSpPr>
          <a:xfrm>
            <a:off x="1832378" y="1611249"/>
            <a:ext cx="1276121" cy="1276121"/>
            <a:chOff x="635574" y="761998"/>
            <a:chExt cx="1276121" cy="127612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04B47B-7EF8-4819-8317-E9A49376D2F5}"/>
                </a:ext>
              </a:extLst>
            </p:cNvPr>
            <p:cNvSpPr/>
            <p:nvPr/>
          </p:nvSpPr>
          <p:spPr>
            <a:xfrm>
              <a:off x="635574" y="761998"/>
              <a:ext cx="1276121" cy="127612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10F22905-3FD8-4B03-8864-63A3370A04AC}"/>
                </a:ext>
              </a:extLst>
            </p:cNvPr>
            <p:cNvSpPr txBox="1"/>
            <p:nvPr/>
          </p:nvSpPr>
          <p:spPr>
            <a:xfrm>
              <a:off x="822458" y="948882"/>
              <a:ext cx="902353" cy="9023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RULE 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EB60A5-6598-4779-8663-0C3C224906F9}"/>
              </a:ext>
            </a:extLst>
          </p:cNvPr>
          <p:cNvGrpSpPr/>
          <p:nvPr/>
        </p:nvGrpSpPr>
        <p:grpSpPr>
          <a:xfrm>
            <a:off x="1069176" y="3136935"/>
            <a:ext cx="2802527" cy="1869285"/>
            <a:chOff x="1308638" y="1344027"/>
            <a:chExt cx="2802527" cy="18692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62FC47-3515-404E-95AE-23E87B92D7F3}"/>
                </a:ext>
              </a:extLst>
            </p:cNvPr>
            <p:cNvSpPr/>
            <p:nvPr/>
          </p:nvSpPr>
          <p:spPr>
            <a:xfrm>
              <a:off x="1308638" y="1344027"/>
              <a:ext cx="2802526" cy="1869285"/>
            </a:xfrm>
            <a:prstGeom prst="rect">
              <a:avLst/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2738DF-8C8E-4867-9ADC-468E96D70937}"/>
                </a:ext>
              </a:extLst>
            </p:cNvPr>
            <p:cNvSpPr txBox="1"/>
            <p:nvPr/>
          </p:nvSpPr>
          <p:spPr>
            <a:xfrm>
              <a:off x="1757043" y="1344027"/>
              <a:ext cx="2354122" cy="1869285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56032" rIns="256032" bIns="256032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/>
                <a:t>Develop a Realistic Budget!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10369C-C36F-4D50-BFFA-E5EFCFB0E13D}"/>
              </a:ext>
            </a:extLst>
          </p:cNvPr>
          <p:cNvGrpSpPr/>
          <p:nvPr/>
        </p:nvGrpSpPr>
        <p:grpSpPr>
          <a:xfrm>
            <a:off x="6280974" y="1653760"/>
            <a:ext cx="1276121" cy="1276121"/>
            <a:chOff x="4605979" y="761998"/>
            <a:chExt cx="1276121" cy="127612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DC2821-8157-4B19-B3FF-64382298C7EA}"/>
                </a:ext>
              </a:extLst>
            </p:cNvPr>
            <p:cNvSpPr/>
            <p:nvPr/>
          </p:nvSpPr>
          <p:spPr>
            <a:xfrm>
              <a:off x="4605979" y="761998"/>
              <a:ext cx="1276121" cy="127612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23137D81-5176-427B-93E8-9ADC94DACA51}"/>
                </a:ext>
              </a:extLst>
            </p:cNvPr>
            <p:cNvSpPr txBox="1"/>
            <p:nvPr/>
          </p:nvSpPr>
          <p:spPr>
            <a:xfrm>
              <a:off x="4792863" y="948882"/>
              <a:ext cx="902353" cy="9023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RULE 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8EE8DE-3B88-44F2-BCBD-AC59917FF952}"/>
              </a:ext>
            </a:extLst>
          </p:cNvPr>
          <p:cNvGrpSpPr/>
          <p:nvPr/>
        </p:nvGrpSpPr>
        <p:grpSpPr>
          <a:xfrm>
            <a:off x="5517772" y="3109429"/>
            <a:ext cx="2802527" cy="1869285"/>
            <a:chOff x="5225860" y="1344027"/>
            <a:chExt cx="2802527" cy="18692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90CC2F-5810-4197-A41F-78CACD1CBCC6}"/>
                </a:ext>
              </a:extLst>
            </p:cNvPr>
            <p:cNvSpPr/>
            <p:nvPr/>
          </p:nvSpPr>
          <p:spPr>
            <a:xfrm>
              <a:off x="5225860" y="1344027"/>
              <a:ext cx="2802526" cy="1869285"/>
            </a:xfrm>
            <a:prstGeom prst="rect">
              <a:avLst/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1B486F-9B19-4803-93F4-BED0CF6D0BDF}"/>
                </a:ext>
              </a:extLst>
            </p:cNvPr>
            <p:cNvSpPr txBox="1"/>
            <p:nvPr/>
          </p:nvSpPr>
          <p:spPr>
            <a:xfrm>
              <a:off x="5674265" y="1344027"/>
              <a:ext cx="2354122" cy="1869285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56032" rIns="256032" bIns="256032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/>
                <a:t>Justify Your Needs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782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CDC862-7219-4EDE-A1F2-DD72360F102F}"/>
              </a:ext>
            </a:extLst>
          </p:cNvPr>
          <p:cNvSpPr txBox="1"/>
          <p:nvPr/>
        </p:nvSpPr>
        <p:spPr>
          <a:xfrm>
            <a:off x="1982913" y="428178"/>
            <a:ext cx="62877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" panose="02020603050405020304" pitchFamily="18" charset="0"/>
                <a:cs typeface="Times" panose="02020603050405020304" pitchFamily="18" charset="0"/>
              </a:rPr>
              <a:t>What is PTAP?</a:t>
            </a:r>
          </a:p>
          <a:p>
            <a:pPr algn="ctr"/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Proposal Transmittal and Approval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4C325-A262-4330-8FA8-E322078E0F0E}"/>
              </a:ext>
            </a:extLst>
          </p:cNvPr>
          <p:cNvSpPr txBox="1"/>
          <p:nvPr/>
        </p:nvSpPr>
        <p:spPr>
          <a:xfrm>
            <a:off x="1017142" y="2782669"/>
            <a:ext cx="80652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*PI completes and submits to ORS-</a:t>
            </a:r>
          </a:p>
          <a:p>
            <a:r>
              <a:rPr lang="en-US" dirty="0"/>
              <a:t>*Complete and final version ..</a:t>
            </a:r>
            <a:r>
              <a:rPr lang="en-US" b="1" dirty="0"/>
              <a:t>3 (Three) days prior to deadline</a:t>
            </a:r>
          </a:p>
          <a:p>
            <a:r>
              <a:rPr lang="en-US" dirty="0"/>
              <a:t>*Institutional Approval</a:t>
            </a:r>
          </a:p>
          <a:p>
            <a:r>
              <a:rPr lang="en-US" dirty="0"/>
              <a:t>*Houses the story of your Project</a:t>
            </a:r>
          </a:p>
          <a:p>
            <a:r>
              <a:rPr lang="en-US" dirty="0"/>
              <a:t>*From Sunrise to Sunset of your project</a:t>
            </a:r>
          </a:p>
          <a:p>
            <a:r>
              <a:rPr lang="en-US" dirty="0"/>
              <a:t>*Programmatic Reporting</a:t>
            </a:r>
          </a:p>
          <a:p>
            <a:r>
              <a:rPr lang="en-US" dirty="0"/>
              <a:t>*University Officials access to view your submissions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44A4A-0FFD-45DE-AB4E-3615851FF8BB}"/>
              </a:ext>
            </a:extLst>
          </p:cNvPr>
          <p:cNvSpPr txBox="1"/>
          <p:nvPr/>
        </p:nvSpPr>
        <p:spPr>
          <a:xfrm>
            <a:off x="2434976" y="2336393"/>
            <a:ext cx="597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https://ptap.luc.edu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1148"/>
          </a:xfrm>
        </p:spPr>
        <p:txBody>
          <a:bodyPr>
            <a:normAutofit/>
          </a:bodyPr>
          <a:lstStyle/>
          <a:p>
            <a:r>
              <a:rPr lang="en-US" dirty="0" smtClean="0"/>
              <a:t>FINDING FUNDING</a:t>
            </a:r>
            <a:endParaRPr lang="en-US" dirty="0"/>
          </a:p>
        </p:txBody>
      </p:sp>
      <p:pic>
        <p:nvPicPr>
          <p:cNvPr id="5" name="Picture 4" descr="Resource:How to Designing a Research Project to Leverage ...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91"/>
          <a:stretch/>
        </p:blipFill>
        <p:spPr>
          <a:xfrm>
            <a:off x="447261" y="1627083"/>
            <a:ext cx="5451613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2974" y="2057400"/>
            <a:ext cx="5575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Internal Grants administered by ORS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Adding Keywords to your PTAP Profile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PIVOT Database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90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5252B16-ADC2-4396-BBBC-28C1FBDA6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069" y="1569056"/>
            <a:ext cx="4311176" cy="2427592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alpha val="87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074DEF-3F62-42EC-B6EE-E115DC042177}"/>
              </a:ext>
            </a:extLst>
          </p:cNvPr>
          <p:cNvSpPr txBox="1"/>
          <p:nvPr/>
        </p:nvSpPr>
        <p:spPr>
          <a:xfrm>
            <a:off x="1859981" y="4303455"/>
            <a:ext cx="7253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Contact Early-Contact Often</a:t>
            </a:r>
          </a:p>
          <a:p>
            <a:pPr algn="ctr"/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Jennifer Rios: </a:t>
            </a:r>
            <a:r>
              <a:rPr lang="en-US" sz="3200" dirty="0" smtClean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jrios1@luc.edu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Andrew Ellis: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  <a:hlinkClick r:id="rId4"/>
              </a:rPr>
              <a:t>aellis5@luc.edu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Angelica Vaca: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  <a:hlinkClick r:id="rId5"/>
              </a:rPr>
              <a:t>avaca1@luc.edu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41D64-9139-4662-B5ED-B3B3A7D56988}"/>
              </a:ext>
            </a:extLst>
          </p:cNvPr>
          <p:cNvSpPr txBox="1"/>
          <p:nvPr/>
        </p:nvSpPr>
        <p:spPr>
          <a:xfrm>
            <a:off x="2106203" y="502660"/>
            <a:ext cx="593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latin typeface="Times" panose="02020603050405020304" pitchFamily="18" charset="0"/>
                <a:cs typeface="Times" panose="02020603050405020304" pitchFamily="18" charset="0"/>
              </a:rPr>
              <a:t>Key Take Away</a:t>
            </a:r>
          </a:p>
        </p:txBody>
      </p:sp>
    </p:spTree>
    <p:extLst>
      <p:ext uri="{BB962C8B-B14F-4D97-AF65-F5344CB8AC3E}">
        <p14:creationId xmlns:p14="http://schemas.microsoft.com/office/powerpoint/2010/main" val="3762212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FE2F41-FB05-43C6-828A-59F481C9A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23" y="468049"/>
            <a:ext cx="8502560" cy="49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21" y="455289"/>
            <a:ext cx="3854528" cy="658187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PTAP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670" y="2486808"/>
            <a:ext cx="6739524" cy="238730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PTAP</a:t>
            </a:r>
            <a:r>
              <a:rPr lang="en-US" sz="2400" dirty="0" smtClean="0"/>
              <a:t> is a University document that must be completed online by faculty (or a Research Administrator on behalf of the faculty member) planning to submit a proposal for a research, training or other initiative to an external sponsor.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821" y="1574434"/>
            <a:ext cx="2324283" cy="182474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TRANSMITTAL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APPROVAL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PROCESS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0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select keywords in your PTAP Profile?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add keywords to your PTAP User Profile, you will periodically receive external funding opportunities via email that correspond with your research </a:t>
            </a:r>
            <a:r>
              <a:rPr lang="en-US" dirty="0" smtClean="0"/>
              <a:t>interests (keywords).</a:t>
            </a:r>
            <a:endParaRPr lang="en-US" dirty="0"/>
          </a:p>
          <a:p>
            <a:r>
              <a:rPr lang="en-US" dirty="0"/>
              <a:t>The keywords listed in PTAP are the same keywords used in PIVOT (Funding opportunities &amp; expertise database).</a:t>
            </a:r>
          </a:p>
          <a:p>
            <a:pPr marL="0" indent="0" algn="ctr">
              <a:buNone/>
            </a:pPr>
            <a:endParaRPr lang="en-US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If </a:t>
            </a:r>
            <a:r>
              <a:rPr lang="en-US" sz="2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 have no keywords listed in your profile, you may be</a:t>
            </a:r>
          </a:p>
          <a:p>
            <a:pPr marL="0" indent="0" algn="ctr">
              <a:buNone/>
            </a:pPr>
            <a:r>
              <a:rPr lang="en-US" sz="2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missing out on potential funding opportunities…</a:t>
            </a:r>
            <a:r>
              <a:rPr lang="en-US" sz="2000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Oh No!!</a:t>
            </a:r>
            <a:endParaRPr lang="en-US" sz="2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The Weekend, In Quotes | Blonde Mom Blo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834">
            <a:off x="9274002" y="4224131"/>
            <a:ext cx="1582097" cy="21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7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1913"/>
            <a:ext cx="9092831" cy="801757"/>
          </a:xfrm>
        </p:spPr>
        <p:txBody>
          <a:bodyPr/>
          <a:lstStyle/>
          <a:p>
            <a:r>
              <a:rPr lang="en-US" dirty="0" smtClean="0"/>
              <a:t>How to add Keywords to your PTAP Profile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45" y="1119801"/>
            <a:ext cx="6331111" cy="53760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7334" y="1222512"/>
            <a:ext cx="44115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Log into 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3"/>
              </a:rPr>
              <a:t>www.ptap.luc.edu</a:t>
            </a: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Click on “Update Your Profile”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In section B-Scholarly/Research Interest, click 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“edit”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You may choose up to 5 areas of interest and check the relevant keywords under each area (or select all).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When finished, click 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“Update”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3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5647" y="17976"/>
            <a:ext cx="6550681" cy="859973"/>
          </a:xfrm>
        </p:spPr>
        <p:txBody>
          <a:bodyPr/>
          <a:lstStyle/>
          <a:p>
            <a:r>
              <a:rPr lang="en-US" sz="4400" dirty="0" smtClean="0"/>
              <a:t>PIVOT Funding Database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204" y="1198303"/>
            <a:ext cx="8839569" cy="4148949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algn="l">
              <a:lnSpc>
                <a:spcPct val="200000"/>
              </a:lnSpc>
            </a:pPr>
            <a:r>
              <a:rPr lang="en-US" sz="2300" dirty="0">
                <a:solidFill>
                  <a:schemeClr val="tx1"/>
                </a:solidFill>
              </a:rPr>
              <a:t>The Pivot database provides access to the most comprehensive global source of funding </a:t>
            </a:r>
            <a:r>
              <a:rPr lang="en-US" sz="2300" dirty="0" smtClean="0">
                <a:solidFill>
                  <a:schemeClr val="tx1"/>
                </a:solidFill>
              </a:rPr>
              <a:t>opportunities. </a:t>
            </a:r>
            <a:r>
              <a:rPr lang="en-US" sz="2300" dirty="0">
                <a:solidFill>
                  <a:schemeClr val="tx1"/>
                </a:solidFill>
              </a:rPr>
              <a:t>When you create your Pivot profile, you </a:t>
            </a:r>
            <a:r>
              <a:rPr lang="en-US" sz="2300" dirty="0" smtClean="0">
                <a:solidFill>
                  <a:schemeClr val="tx1"/>
                </a:solidFill>
              </a:rPr>
              <a:t>can:</a:t>
            </a:r>
          </a:p>
          <a:p>
            <a:pPr marL="1200150" lvl="2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Sign </a:t>
            </a:r>
            <a:r>
              <a:rPr lang="en-US" sz="2300" dirty="0">
                <a:solidFill>
                  <a:schemeClr val="tx1"/>
                </a:solidFill>
              </a:rPr>
              <a:t>up to receive customized funding alerts </a:t>
            </a:r>
          </a:p>
          <a:p>
            <a:pPr marL="1200150" lvl="2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Save </a:t>
            </a:r>
            <a:r>
              <a:rPr lang="en-US" sz="2300" dirty="0">
                <a:solidFill>
                  <a:schemeClr val="tx1"/>
                </a:solidFill>
              </a:rPr>
              <a:t>and return to previous funding searches </a:t>
            </a:r>
          </a:p>
          <a:p>
            <a:pPr marL="1200150" lvl="2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Share </a:t>
            </a:r>
            <a:r>
              <a:rPr lang="en-US" sz="2300" dirty="0">
                <a:solidFill>
                  <a:schemeClr val="tx1"/>
                </a:solidFill>
              </a:rPr>
              <a:t>funding opportunities directly from Pivot </a:t>
            </a:r>
          </a:p>
          <a:p>
            <a:pPr marL="1200150" lvl="2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Track </a:t>
            </a:r>
            <a:r>
              <a:rPr lang="en-US" sz="2300" dirty="0">
                <a:solidFill>
                  <a:schemeClr val="tx1"/>
                </a:solidFill>
              </a:rPr>
              <a:t>individual funding </a:t>
            </a:r>
            <a:r>
              <a:rPr lang="en-US" sz="2300" dirty="0" smtClean="0">
                <a:solidFill>
                  <a:schemeClr val="tx1"/>
                </a:solidFill>
              </a:rPr>
              <a:t>opportunities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906" y="6047182"/>
            <a:ext cx="9067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Directions on how to create a PIVOT Profile can be found </a:t>
            </a:r>
            <a:r>
              <a:rPr lang="en-US" dirty="0" smtClean="0"/>
              <a:t>in the “Faculty” box on </a:t>
            </a:r>
            <a:r>
              <a:rPr lang="en-US" dirty="0"/>
              <a:t>the </a:t>
            </a:r>
            <a:endParaRPr lang="en-US" dirty="0" smtClean="0"/>
          </a:p>
          <a:p>
            <a:r>
              <a:rPr lang="en-US" dirty="0" smtClean="0"/>
              <a:t>ORS </a:t>
            </a:r>
            <a:r>
              <a:rPr lang="en-US" dirty="0"/>
              <a:t>main page at </a:t>
            </a:r>
            <a:r>
              <a:rPr lang="en-US" dirty="0">
                <a:hlinkClick r:id="rId2"/>
              </a:rPr>
              <a:t>www.luc.edu/ors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818337">
            <a:off x="7506673" y="2237966"/>
            <a:ext cx="1638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FREE for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LUC users!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347252"/>
            <a:ext cx="10295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968" y="4222037"/>
            <a:ext cx="2638425" cy="1381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906" y="5374051"/>
            <a:ext cx="7908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The Pivot search box widget is now located on the ORS main page!!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40500" y="891349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  <a:hlinkClick r:id="rId4"/>
              </a:rPr>
              <a:t>pivot.proquest.com</a:t>
            </a:r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5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25" y="291548"/>
            <a:ext cx="8596668" cy="801757"/>
          </a:xfrm>
        </p:spPr>
        <p:txBody>
          <a:bodyPr/>
          <a:lstStyle/>
          <a:p>
            <a:r>
              <a:rPr lang="en-US" dirty="0" smtClean="0"/>
              <a:t>ADDITIONAL FUNDING RESOURCES</a:t>
            </a:r>
            <a:endParaRPr lang="en-US" dirty="0"/>
          </a:p>
        </p:txBody>
      </p:sp>
      <p:pic>
        <p:nvPicPr>
          <p:cNvPr id="4" name="Picture 3" descr="We Can Do It Poster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5" y="2792896"/>
            <a:ext cx="3139870" cy="40651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508" y="1570385"/>
            <a:ext cx="8596668" cy="368741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www.grants.gov/web/grants/home.html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beta.nsf.gov/funding/opportunities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hlinkClick r:id="rId5"/>
              </a:rPr>
              <a:t>grants.nih.gov/funding/index.htm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hlinkClick r:id="rId6"/>
              </a:rPr>
              <a:t>https://www.neh.gov/grants/listing?keywords=&amp;</a:t>
            </a:r>
            <a:r>
              <a:rPr lang="en-US" sz="2400" dirty="0" smtClean="0">
                <a:solidFill>
                  <a:schemeClr val="tx1"/>
                </a:solidFill>
                <a:hlinkClick r:id="rId6"/>
              </a:rPr>
              <a:t>page=1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Look at various Agency and Institute website directly.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564" y="1401417"/>
            <a:ext cx="1292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</a:t>
            </a:r>
          </a:p>
          <a:p>
            <a:r>
              <a:rPr lang="en-US" sz="2400" dirty="0" smtClean="0"/>
              <a:t>  Can</a:t>
            </a:r>
          </a:p>
          <a:p>
            <a:r>
              <a:rPr lang="en-US" sz="2400" dirty="0" smtClean="0"/>
              <a:t>     Do</a:t>
            </a:r>
          </a:p>
          <a:p>
            <a:r>
              <a:rPr lang="en-US" sz="2400" dirty="0" smtClean="0"/>
              <a:t>       It!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48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ORS Internal Grants</a:t>
            </a:r>
            <a:endParaRPr lang="en-US" u="sng" dirty="0"/>
          </a:p>
        </p:txBody>
      </p:sp>
      <p:pic>
        <p:nvPicPr>
          <p:cNvPr id="4" name="Picture 3" descr="Benefits of rapid publication | Editage Insights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871"/>
          <a:stretch/>
        </p:blipFill>
        <p:spPr>
          <a:xfrm>
            <a:off x="256760" y="4700242"/>
            <a:ext cx="4623352" cy="2048428"/>
          </a:xfrm>
          <a:prstGeom prst="rect">
            <a:avLst/>
          </a:prstGeom>
        </p:spPr>
      </p:pic>
      <p:pic>
        <p:nvPicPr>
          <p:cNvPr id="5" name="Picture 4" descr="News: Ed-tech startup Makkajai gets $250,000 seed fund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91" y="1194632"/>
            <a:ext cx="3614317" cy="203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635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1347</TotalTime>
  <Words>1319</Words>
  <Application>Microsoft Office PowerPoint</Application>
  <PresentationFormat>Widescreen</PresentationFormat>
  <Paragraphs>201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MS PGothic</vt:lpstr>
      <vt:lpstr>Arial</vt:lpstr>
      <vt:lpstr>Calibri</vt:lpstr>
      <vt:lpstr>Times</vt:lpstr>
      <vt:lpstr>Trebuchet MS</vt:lpstr>
      <vt:lpstr>Wingdings</vt:lpstr>
      <vt:lpstr>Wingdings 3</vt:lpstr>
      <vt:lpstr>Facet</vt:lpstr>
      <vt:lpstr>Office of Research Services</vt:lpstr>
      <vt:lpstr>ORS Introduction</vt:lpstr>
      <vt:lpstr>FINDING FUNDING</vt:lpstr>
      <vt:lpstr>PTAP</vt:lpstr>
      <vt:lpstr>Why should you select keywords in your PTAP Profile?</vt:lpstr>
      <vt:lpstr>How to add Keywords to your PTAP Profile</vt:lpstr>
      <vt:lpstr>PIVOT Funding Database</vt:lpstr>
      <vt:lpstr>ADDITIONAL FUNDING RESOURCES</vt:lpstr>
      <vt:lpstr>ORS Internal Grants</vt:lpstr>
      <vt:lpstr>Internal Grants Administered by ORS</vt:lpstr>
      <vt:lpstr>Eligibility &amp; How to Apply</vt:lpstr>
      <vt:lpstr>ORS Internal Grant Deadlines &amp; ORS Contact Information</vt:lpstr>
      <vt:lpstr>Research Integrity  and Compliance</vt:lpstr>
      <vt:lpstr>Introduction</vt:lpstr>
      <vt:lpstr>Responsible Conduct of Research  and  Scholarship Program</vt:lpstr>
      <vt:lpstr>Areas of Research Compliance</vt:lpstr>
      <vt:lpstr>Human Subject Research</vt:lpstr>
      <vt:lpstr>Animal Use In Research &amp; Education</vt:lpstr>
      <vt:lpstr>Biosafety</vt:lpstr>
      <vt:lpstr>Radiation Safety Program</vt:lpstr>
      <vt:lpstr>Tips</vt:lpstr>
      <vt:lpstr>Resources-Contact Information</vt:lpstr>
      <vt:lpstr>Hmmm, I‘m thinking of submitting a proposal. Where do I start?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University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Research Services</dc:title>
  <dc:creator>Rios, Jennifer</dc:creator>
  <cp:lastModifiedBy>Rios, Jennifer</cp:lastModifiedBy>
  <cp:revision>15</cp:revision>
  <cp:lastPrinted>2021-10-13T18:16:23Z</cp:lastPrinted>
  <dcterms:created xsi:type="dcterms:W3CDTF">2021-10-12T19:29:22Z</dcterms:created>
  <dcterms:modified xsi:type="dcterms:W3CDTF">2021-10-14T14:57:05Z</dcterms:modified>
</cp:coreProperties>
</file>